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9" r:id="rId2"/>
    <p:sldId id="270" r:id="rId3"/>
    <p:sldId id="353" r:id="rId4"/>
    <p:sldId id="303" r:id="rId5"/>
    <p:sldId id="375" r:id="rId6"/>
    <p:sldId id="304" r:id="rId7"/>
    <p:sldId id="305" r:id="rId8"/>
    <p:sldId id="422" r:id="rId9"/>
    <p:sldId id="377" r:id="rId10"/>
    <p:sldId id="376" r:id="rId11"/>
    <p:sldId id="378" r:id="rId12"/>
    <p:sldId id="379" r:id="rId13"/>
    <p:sldId id="308" r:id="rId14"/>
    <p:sldId id="421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419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8" r:id="rId49"/>
    <p:sldId id="412" r:id="rId50"/>
    <p:sldId id="413" r:id="rId51"/>
    <p:sldId id="414" r:id="rId52"/>
    <p:sldId id="415" r:id="rId53"/>
    <p:sldId id="417" r:id="rId54"/>
    <p:sldId id="416" r:id="rId55"/>
    <p:sldId id="420" r:id="rId5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94316"/>
  </p:normalViewPr>
  <p:slideViewPr>
    <p:cSldViewPr snapToGrid="0" snapToObjects="1" showGuides="1">
      <p:cViewPr>
        <p:scale>
          <a:sx n="100" d="100"/>
          <a:sy n="100" d="100"/>
        </p:scale>
        <p:origin x="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6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96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5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04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1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13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6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7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34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29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0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10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01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0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8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8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27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4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2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8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3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52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7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4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06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8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8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1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11/10/21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618310" y="2397242"/>
            <a:ext cx="9199841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8: Tree-Based Methods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64339"/>
                </a:solidFill>
              </a:rPr>
              <a:t>Nov 5th,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Details of the Tree-Building Process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194F2-5CCD-4E7B-A313-E77B2C4DD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57"/>
          <a:stretch/>
        </p:blipFill>
        <p:spPr>
          <a:xfrm>
            <a:off x="0" y="959379"/>
            <a:ext cx="9144000" cy="172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C3AC6-8624-454E-8525-A3CCBF19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32"/>
          <a:stretch/>
        </p:blipFill>
        <p:spPr>
          <a:xfrm>
            <a:off x="61658" y="2738267"/>
            <a:ext cx="9144000" cy="31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Details of the Tree-Building Process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B75C15-B316-4FF7-8CBE-7622C4B4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1" y="1321291"/>
            <a:ext cx="9517134" cy="990600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1. Select the predictor </a:t>
            </a:r>
            <a:r>
              <a:rPr lang="en-US" dirty="0" err="1">
                <a:solidFill>
                  <a:srgbClr val="064339"/>
                </a:solidFill>
              </a:rPr>
              <a:t>X</a:t>
            </a:r>
            <a:r>
              <a:rPr lang="en-US" i="1" baseline="-25000" dirty="0" err="1">
                <a:solidFill>
                  <a:srgbClr val="064339"/>
                </a:solidFill>
              </a:rPr>
              <a:t>j</a:t>
            </a:r>
            <a:r>
              <a:rPr lang="en-US" dirty="0">
                <a:solidFill>
                  <a:srgbClr val="064339"/>
                </a:solidFill>
              </a:rPr>
              <a:t> and the cut-point s to split the space into                 ,                                       which leads to the largest reduction in RSS</a:t>
            </a:r>
            <a:endParaRPr lang="en-US" i="1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2. Repeat the process looking for the best predictor and cut-point to split the data further minimizing RSS. 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3. This process continues until a stopping criterion is reached. </a:t>
            </a:r>
          </a:p>
          <a:p>
            <a:pPr marL="1257300" lvl="2" indent="-457200"/>
            <a:r>
              <a:rPr lang="en-US" dirty="0">
                <a:solidFill>
                  <a:srgbClr val="064339"/>
                </a:solidFill>
              </a:rPr>
              <a:t>No region has more than 5 data points</a:t>
            </a:r>
          </a:p>
          <a:p>
            <a:pPr marL="1257300" lvl="2" indent="-457200"/>
            <a:r>
              <a:rPr lang="en-US" dirty="0">
                <a:solidFill>
                  <a:srgbClr val="064339"/>
                </a:solidFill>
              </a:rPr>
              <a:t>The reduction of training RSS is less than a threshold.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41D34-B492-4776-A79B-F0E447E5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2" y="1816591"/>
            <a:ext cx="2578451" cy="2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C38D2-3579-4E42-B9A1-7A3D0AB0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50" y="1041742"/>
            <a:ext cx="4811699" cy="4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3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Details of the Tree-Building Process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CE36E3-2E9B-448F-AC3B-3C7342F2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3" y="825991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Any problem with previous procedure if we </a:t>
            </a:r>
            <a:r>
              <a:rPr lang="en-US" dirty="0">
                <a:solidFill>
                  <a:srgbClr val="FF0000"/>
                </a:solidFill>
              </a:rPr>
              <a:t>only minimize</a:t>
            </a:r>
            <a:r>
              <a:rPr lang="en-US" dirty="0">
                <a:solidFill>
                  <a:srgbClr val="064339"/>
                </a:solidFill>
              </a:rPr>
              <a:t> RSS?</a:t>
            </a:r>
            <a:endParaRPr lang="en-US" i="1" dirty="0">
              <a:solidFill>
                <a:srgbClr val="FF0000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A smaller tree will have (?) variance and (?) bias, and better interpretation.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(1) Grow and stop;  (2) Grow and prune ?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Grow and prune (</a:t>
            </a:r>
            <a:r>
              <a:rPr lang="en-US" dirty="0">
                <a:solidFill>
                  <a:srgbClr val="FF0000"/>
                </a:solidFill>
              </a:rPr>
              <a:t>Cost complexity pruning</a:t>
            </a:r>
            <a:r>
              <a:rPr lang="en-US" dirty="0">
                <a:solidFill>
                  <a:srgbClr val="064339"/>
                </a:solidFill>
              </a:rPr>
              <a:t>) is a better choice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|</a:t>
            </a:r>
            <a:r>
              <a:rPr lang="en-US" i="1" dirty="0">
                <a:solidFill>
                  <a:srgbClr val="064339"/>
                </a:solidFill>
              </a:rPr>
              <a:t>T</a:t>
            </a:r>
            <a:r>
              <a:rPr lang="en-US" dirty="0">
                <a:solidFill>
                  <a:srgbClr val="064339"/>
                </a:solidFill>
              </a:rPr>
              <a:t>| indicates the number of terminal nodes of the tree </a:t>
            </a:r>
            <a:r>
              <a:rPr lang="en-US" i="1" dirty="0">
                <a:solidFill>
                  <a:srgbClr val="064339"/>
                </a:solidFill>
              </a:rPr>
              <a:t>T</a:t>
            </a:r>
            <a:r>
              <a:rPr lang="en-US" dirty="0">
                <a:solidFill>
                  <a:srgbClr val="064339"/>
                </a:solidFill>
              </a:rPr>
              <a:t>.</a:t>
            </a:r>
          </a:p>
          <a:p>
            <a:pPr lvl="1" indent="-342900"/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9F38-CD6E-47A1-94E8-CCB95B74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77" y="2905198"/>
            <a:ext cx="3508720" cy="10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Bonus Quiz 25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CE36E3-2E9B-448F-AC3B-3C7342F2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4446" y="994434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A smaller tree will have high/low variance and larger/smaller bias?</a:t>
            </a:r>
          </a:p>
        </p:txBody>
      </p:sp>
    </p:spTree>
    <p:extLst>
      <p:ext uri="{BB962C8B-B14F-4D97-AF65-F5344CB8AC3E}">
        <p14:creationId xmlns:p14="http://schemas.microsoft.com/office/powerpoint/2010/main" val="18708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Parameter Tuning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CE36E3-2E9B-448F-AC3B-3C7342F2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0214" y="1421125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The tuning parameter controls the subtree’s complexity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select an optimal tuning parameter using cross-validation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then use the selected tuning parameter to the full dataset and obtain the subtree. </a:t>
            </a:r>
          </a:p>
          <a:p>
            <a:pPr lvl="1" indent="-342900"/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B97FD-8323-49F4-A757-76C33B45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2" y="684939"/>
            <a:ext cx="8034156" cy="5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Baseball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1D29CC-8DAA-4DA8-8A2B-197105149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9205" y="1298535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Randomly split the data in half with 132 observations as training and </a:t>
            </a:r>
            <a:r>
              <a:rPr lang="en-US" dirty="0">
                <a:solidFill>
                  <a:srgbClr val="FF0000"/>
                </a:solidFill>
              </a:rPr>
              <a:t>131 observations as testing set</a:t>
            </a:r>
            <a:r>
              <a:rPr lang="en-US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Built a large regression tree on </a:t>
            </a:r>
            <a:r>
              <a:rPr lang="en-US" altLang="zh-CN" dirty="0">
                <a:solidFill>
                  <a:srgbClr val="FF0000"/>
                </a:solidFill>
              </a:rPr>
              <a:t>all of the </a:t>
            </a:r>
            <a:r>
              <a:rPr lang="en-US" altLang="zh-CN" dirty="0">
                <a:solidFill>
                  <a:srgbClr val="064339"/>
                </a:solidFill>
              </a:rPr>
              <a:t>training data and varied α to create subtrees with different number of terminal nodes.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Performed six-fold cross-validation to estimate the cross-validated MSE of the trees as a function of α. </a:t>
            </a:r>
          </a:p>
          <a:p>
            <a:pPr lvl="1" indent="-342900"/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Baseball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97DB8-C872-4793-A2E6-50C463B8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009"/>
            <a:ext cx="9144000" cy="46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8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Baseball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9FD62-0AE8-4CA1-B1E3-F5FE9AD6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31" y="901491"/>
            <a:ext cx="7141489" cy="496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" y="804938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Salary is color from low (blue) to high (red)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Baseball Salary Data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79890-B210-4FB2-9F2C-35F37B44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48" y="1382068"/>
            <a:ext cx="5449464" cy="47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Classification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B224B-DDC8-41C1-9826-4BC783A75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9601" y="1089130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Similar to a regression tree.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Replace continuous response with qualitative response. 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For each box, we predict that each observation belongs to the most commonly occurring class of the training data.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RSS is not suitable. We can use the </a:t>
            </a:r>
            <a:r>
              <a:rPr lang="en-US" dirty="0">
                <a:solidFill>
                  <a:srgbClr val="FF0000"/>
                </a:solidFill>
              </a:rPr>
              <a:t>classification error rate</a:t>
            </a:r>
            <a:r>
              <a:rPr lang="en-US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endParaRPr lang="en-US" i="1" dirty="0">
              <a:solidFill>
                <a:srgbClr val="FF0000"/>
              </a:solidFill>
            </a:endParaRPr>
          </a:p>
          <a:p>
            <a:pPr lvl="1" indent="-342900"/>
            <a:endParaRPr lang="en-US" i="1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C533A"/>
                </a:solidFill>
              </a:rPr>
              <a:t>But it is not sufficiently sensitive for tree-growing.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9C5BA-DDE4-4D0D-9051-DF493AD1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89" y="3278204"/>
            <a:ext cx="3532062" cy="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Classification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EB338-BD90-467E-956D-F535C352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3" y="1084720"/>
            <a:ext cx="7263054" cy="40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57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Gini Index and Cross-Entropy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BE619-66B4-4C63-B081-024941F5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44" y="1018722"/>
            <a:ext cx="6296098" cy="46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Classification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EB338-BD90-467E-956D-F535C352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3" y="1084720"/>
            <a:ext cx="7263054" cy="40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7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Heart Data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C92B7C-01EF-4261-BF0C-5703105BB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9601" y="1480019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Binary outcome HD (1 is yes, 0 is no) for 303 patients with chest pain.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There are 13 predictors including Age, sex, Cholesterol, etc.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Some of the predictors are qualitative.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BACE49-ED79-4CF0-97D8-BCE27D3A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13" y="3231811"/>
            <a:ext cx="5362655" cy="28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Heart Data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643EB-FFE7-42E0-BBE0-968FCC9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697"/>
            <a:ext cx="9144000" cy="47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Tree vs Linear Models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0FB8BF-C583-49B4-A5D5-FCE2CE70A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5573" y="1179872"/>
            <a:ext cx="9192280" cy="3594552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Linear model assume</a:t>
            </a:r>
            <a:r>
              <a:rPr lang="en-US" altLang="zh-CN" dirty="0">
                <a:solidFill>
                  <a:srgbClr val="064339"/>
                </a:solidFill>
              </a:rPr>
              <a:t>s</a:t>
            </a:r>
            <a:r>
              <a:rPr lang="en-US" dirty="0">
                <a:solidFill>
                  <a:srgbClr val="064339"/>
                </a:solidFill>
              </a:rPr>
              <a:t>: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Regression trees assumes: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DAA20-0CC5-4051-A5D4-4A01E6E0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78" y="1076659"/>
            <a:ext cx="2374427" cy="671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25E6E-5535-4B0C-A2DA-B9829D68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827" y="2325362"/>
            <a:ext cx="3062849" cy="9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Tree vs Linear Models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E9464-4750-4402-8FF1-E9A2B7E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83" y="901491"/>
            <a:ext cx="5636833" cy="49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Pros and Cons for Trees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4F6FE-4EC9-4122-B306-1B0B5B0A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9601" y="809925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Easy to explain.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Can be displayed graphically.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Tree can easily handle qualitative predictors.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Not accurate….mainly due to high variance for deep trees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can aggregate many decision trees to boost the accuracy. </a:t>
            </a:r>
          </a:p>
        </p:txBody>
      </p:sp>
    </p:spTree>
    <p:extLst>
      <p:ext uri="{BB962C8B-B14F-4D97-AF65-F5344CB8AC3E}">
        <p14:creationId xmlns:p14="http://schemas.microsoft.com/office/powerpoint/2010/main" val="30153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Bagging (</a:t>
            </a:r>
            <a:r>
              <a:rPr lang="en-US" altLang="zh-CN" sz="3500" dirty="0" err="1">
                <a:solidFill>
                  <a:schemeClr val="bg1"/>
                </a:solidFill>
              </a:rPr>
              <a:t>Boostrap</a:t>
            </a:r>
            <a:r>
              <a:rPr lang="en-US" altLang="zh-CN" sz="3500" dirty="0">
                <a:solidFill>
                  <a:schemeClr val="bg1"/>
                </a:solidFill>
              </a:rPr>
              <a:t> aggregation)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4F6FE-4EC9-4122-B306-1B0B5B0A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5442" y="1631724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Bagging is used to reduce the variance of a statistical learning method </a:t>
            </a:r>
            <a:r>
              <a:rPr lang="zh-CN" altLang="en-US" dirty="0">
                <a:solidFill>
                  <a:srgbClr val="064339"/>
                </a:solidFill>
              </a:rPr>
              <a:t>（</a:t>
            </a:r>
            <a:r>
              <a:rPr lang="en-US" altLang="zh-CN" dirty="0">
                <a:solidFill>
                  <a:srgbClr val="064339"/>
                </a:solidFill>
              </a:rPr>
              <a:t>e.g. decision trees)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Averaging a set of observations can reduce variance. But how to?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Use Bootstrap! We can generate many sets of data. </a:t>
            </a:r>
          </a:p>
        </p:txBody>
      </p:sp>
    </p:spTree>
    <p:extLst>
      <p:ext uri="{BB962C8B-B14F-4D97-AF65-F5344CB8AC3E}">
        <p14:creationId xmlns:p14="http://schemas.microsoft.com/office/powerpoint/2010/main" val="38246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67A46-F9C9-4AA7-A85D-C6BBC355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01" y="1435407"/>
            <a:ext cx="4392256" cy="4387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AFF2F-1CF4-44EF-BDEE-39AF8213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43" y="1635328"/>
            <a:ext cx="3780042" cy="33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Bagging for Regression Trees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B87C7-92BF-4C59-AA78-B65F3784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51" y="1255191"/>
            <a:ext cx="6191395" cy="40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6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Bagging for Classification Trees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4F6FE-4EC9-4122-B306-1B0B5B0A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5442" y="1631724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For classiﬁcation trees: for each test observation, we record the class predicted by each of the </a:t>
            </a:r>
            <a:r>
              <a:rPr lang="en-US" i="1" dirty="0">
                <a:solidFill>
                  <a:srgbClr val="064339"/>
                </a:solidFill>
              </a:rPr>
              <a:t>B</a:t>
            </a:r>
            <a:r>
              <a:rPr lang="en-US" dirty="0">
                <a:solidFill>
                  <a:srgbClr val="064339"/>
                </a:solidFill>
              </a:rPr>
              <a:t> trees and take a </a:t>
            </a:r>
            <a:r>
              <a:rPr lang="en-US" dirty="0">
                <a:solidFill>
                  <a:srgbClr val="FF0000"/>
                </a:solidFill>
              </a:rPr>
              <a:t>majority vote</a:t>
            </a:r>
            <a:r>
              <a:rPr lang="en-US" dirty="0">
                <a:solidFill>
                  <a:srgbClr val="064339"/>
                </a:solidFill>
              </a:rPr>
              <a:t>: the overall prediction is the most commonly occurring class among the </a:t>
            </a:r>
            <a:r>
              <a:rPr lang="en-US" i="1" dirty="0">
                <a:solidFill>
                  <a:srgbClr val="064339"/>
                </a:solidFill>
              </a:rPr>
              <a:t>B </a:t>
            </a:r>
            <a:r>
              <a:rPr lang="en-US" dirty="0">
                <a:solidFill>
                  <a:srgbClr val="064339"/>
                </a:solidFill>
              </a:rPr>
              <a:t>predictions.</a:t>
            </a:r>
          </a:p>
        </p:txBody>
      </p:sp>
    </p:spTree>
    <p:extLst>
      <p:ext uri="{BB962C8B-B14F-4D97-AF65-F5344CB8AC3E}">
        <p14:creationId xmlns:p14="http://schemas.microsoft.com/office/powerpoint/2010/main" val="13026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Bagging for the Heart Data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53867-29D6-4B81-BB65-D05E8252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40" y="739896"/>
            <a:ext cx="5991201" cy="527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Out-of-Bag Error Estimation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A7918-2696-4F0D-9F2C-D6986562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359455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How to estimate the test error of a bagged model.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Recall that on average each bagged tree makes use of around </a:t>
            </a:r>
            <a:r>
              <a:rPr lang="en-US" dirty="0">
                <a:solidFill>
                  <a:srgbClr val="FF0000"/>
                </a:solidFill>
              </a:rPr>
              <a:t>2/3</a:t>
            </a:r>
            <a:r>
              <a:rPr lang="en-US" dirty="0">
                <a:solidFill>
                  <a:srgbClr val="064339"/>
                </a:solidFill>
              </a:rPr>
              <a:t> of the observations.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 remaining 1/3 of the observations not used to ﬁt a given bagged tree are referred to as the </a:t>
            </a:r>
            <a:r>
              <a:rPr lang="en-US" dirty="0">
                <a:solidFill>
                  <a:srgbClr val="FF0000"/>
                </a:solidFill>
              </a:rPr>
              <a:t>out-of-bag (OOB)</a:t>
            </a:r>
            <a:r>
              <a:rPr lang="en-US" dirty="0">
                <a:solidFill>
                  <a:srgbClr val="064339"/>
                </a:solidFill>
              </a:rPr>
              <a:t> observations.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can predict the response for the </a:t>
            </a:r>
            <a:r>
              <a:rPr lang="en-US" i="1" dirty="0" err="1">
                <a:solidFill>
                  <a:srgbClr val="064339"/>
                </a:solidFill>
              </a:rPr>
              <a:t>i</a:t>
            </a:r>
            <a:r>
              <a:rPr lang="en-US" dirty="0" err="1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 observation using each of the trees in which that observation was OOB. This will yield around B/3 predictions for the </a:t>
            </a:r>
            <a:r>
              <a:rPr lang="en-US" dirty="0" err="1">
                <a:solidFill>
                  <a:srgbClr val="064339"/>
                </a:solidFill>
              </a:rPr>
              <a:t>ith</a:t>
            </a:r>
            <a:r>
              <a:rPr lang="en-US" dirty="0">
                <a:solidFill>
                  <a:srgbClr val="064339"/>
                </a:solidFill>
              </a:rPr>
              <a:t> observation, which we average.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This estimate is essentially the LOO cross-validation error for bagging, if B is large.</a:t>
            </a:r>
          </a:p>
        </p:txBody>
      </p:sp>
    </p:spTree>
    <p:extLst>
      <p:ext uri="{BB962C8B-B14F-4D97-AF65-F5344CB8AC3E}">
        <p14:creationId xmlns:p14="http://schemas.microsoft.com/office/powerpoint/2010/main" val="1176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Random Forest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97CFE-AF0B-439F-947B-3A1D7504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0" y="1032183"/>
            <a:ext cx="7047781" cy="47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0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Random Forests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A7918-2696-4F0D-9F2C-D6986562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487559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Step 1: Create a </a:t>
            </a:r>
            <a:r>
              <a:rPr lang="en-US" dirty="0" err="1">
                <a:solidFill>
                  <a:srgbClr val="064339"/>
                </a:solidFill>
              </a:rPr>
              <a:t>boostrapped</a:t>
            </a:r>
            <a:r>
              <a:rPr lang="en-US" dirty="0">
                <a:solidFill>
                  <a:srgbClr val="064339"/>
                </a:solidFill>
              </a:rPr>
              <a:t> dataset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6DA60-C653-45A5-8220-A5B94A3A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6" y="1560730"/>
            <a:ext cx="7928701" cy="32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EEB3D3-B295-4FE0-8AC1-09D4AECD9069}"/>
              </a:ext>
            </a:extLst>
          </p:cNvPr>
          <p:cNvSpPr txBox="1"/>
          <p:nvPr/>
        </p:nvSpPr>
        <p:spPr>
          <a:xfrm flipH="1">
            <a:off x="6536387" y="5219408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</p:spTree>
    <p:extLst>
      <p:ext uri="{BB962C8B-B14F-4D97-AF65-F5344CB8AC3E}">
        <p14:creationId xmlns:p14="http://schemas.microsoft.com/office/powerpoint/2010/main" val="71491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Build a Random Forest Classifier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574DA2-BE9A-47E9-9C30-8074C9BA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Step2: Create a decision tree using the bootstrapped dataset, but only use a random subset of variables (columns) at each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4E38BD-7316-4013-B116-05974F24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6" y="1819738"/>
            <a:ext cx="3649898" cy="2099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FD2227-A650-49F9-AB6B-6853E72F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71" y="2097535"/>
            <a:ext cx="3219931" cy="182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FB7047-ED67-4F1F-939D-22F66999E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76" y="4118021"/>
            <a:ext cx="3295711" cy="1671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3C7347-6B9E-48FB-A01D-AC02AB53D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548" y="4132081"/>
            <a:ext cx="4140162" cy="18703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</p:spTree>
    <p:extLst>
      <p:ext uri="{BB962C8B-B14F-4D97-AF65-F5344CB8AC3E}">
        <p14:creationId xmlns:p14="http://schemas.microsoft.com/office/powerpoint/2010/main" val="42925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Build a Random Forest Classifier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574DA2-BE9A-47E9-9C30-8074C9BA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Step3: Repeat Steps 1-2 and generate B trees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68252-57B5-4811-B36A-7A5805F7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315"/>
            <a:ext cx="9144000" cy="39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Build a Random Forest Classifier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574DA2-BE9A-47E9-9C30-8074C9BA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How to use it?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9F1DA-3AD1-46A0-9D5B-7BAB8D90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752"/>
            <a:ext cx="9144000" cy="41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Build a Random Forest Classifier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574DA2-BE9A-47E9-9C30-8074C9BA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How to use it?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27BAD-B4DB-441B-B8FF-DC6F9EAC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400" y="1421065"/>
            <a:ext cx="9144000" cy="41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DBD7B6-44F2-476A-87CB-8DBA43D80BA6}"/>
              </a:ext>
            </a:extLst>
          </p:cNvPr>
          <p:cNvSpPr txBox="1">
            <a:spLocks/>
          </p:cNvSpPr>
          <p:nvPr/>
        </p:nvSpPr>
        <p:spPr>
          <a:xfrm>
            <a:off x="196166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73B54-A187-45F1-82BC-7C854594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" y="705599"/>
            <a:ext cx="9144000" cy="3883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B8BD8-C104-42E0-927F-61BB121B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42" y="3880965"/>
            <a:ext cx="2388565" cy="23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8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How to Evaluate the Performance?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15281-4268-4402-983C-8C5DB45C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649"/>
            <a:ext cx="9144000" cy="38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How to Evaluate the Performance?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15281-4268-4402-983C-8C5DB45C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649"/>
            <a:ext cx="9144000" cy="38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22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How to Evaluate the Performance?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8561C-4840-4CCA-B6DF-8B99C2CA1174}"/>
              </a:ext>
            </a:extLst>
          </p:cNvPr>
          <p:cNvSpPr txBox="1"/>
          <p:nvPr/>
        </p:nvSpPr>
        <p:spPr>
          <a:xfrm flipH="1">
            <a:off x="6599208" y="5800054"/>
            <a:ext cx="239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statquest.com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59EC9-1AE5-44F4-B08C-5B981735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583"/>
            <a:ext cx="9144000" cy="432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31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0A5400-B1E4-406D-9DA8-F2D8BD44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092"/>
            <a:ext cx="9144000" cy="4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7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E088C-1C05-4EAF-A4D7-5BB78AB8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446"/>
            <a:ext cx="9144000" cy="47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44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8542F-BAC2-4697-A708-D37271F5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then repeat this procedure for the other Out-Of-Bag samples for all the </a:t>
            </a:r>
            <a:r>
              <a:rPr lang="en-US" dirty="0">
                <a:solidFill>
                  <a:srgbClr val="FF0000"/>
                </a:solidFill>
              </a:rPr>
              <a:t>corresponding</a:t>
            </a:r>
            <a:r>
              <a:rPr lang="en-US" dirty="0">
                <a:solidFill>
                  <a:srgbClr val="064339"/>
                </a:solidFill>
              </a:rPr>
              <a:t> trees.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then can measure how accurate our random forest is by proportion of Out-Of-Bag samples that were correctly classified by the Random Forrest.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 proportion of Out-Of-Bag samples that were </a:t>
            </a:r>
            <a:r>
              <a:rPr lang="en-US" i="1" dirty="0">
                <a:solidFill>
                  <a:srgbClr val="064339"/>
                </a:solidFill>
              </a:rPr>
              <a:t>incorrectly </a:t>
            </a:r>
            <a:r>
              <a:rPr lang="en-US" dirty="0">
                <a:solidFill>
                  <a:srgbClr val="064339"/>
                </a:solidFill>
              </a:rPr>
              <a:t>classified is the ‘</a:t>
            </a:r>
            <a:r>
              <a:rPr lang="en-US" dirty="0">
                <a:solidFill>
                  <a:srgbClr val="FF0000"/>
                </a:solidFill>
              </a:rPr>
              <a:t>Out-Of-Bag Error</a:t>
            </a:r>
            <a:r>
              <a:rPr lang="en-US" dirty="0">
                <a:solidFill>
                  <a:srgbClr val="064339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82538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8542F-BAC2-4697-A708-D37271F5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This dataset consists expression of 4718 gene from 349 patients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Each patient has a qualitative label with 15 different levels: either normal or one of 14 different types of cancer.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apply random forests to predict cancer type based on 500 most variated genes in the training set.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randomly divided the observations into a training and a test set, and applied random forests to the training set for three diﬀerent values of the number of splitting variables </a:t>
            </a:r>
            <a:r>
              <a:rPr lang="en-US" i="1" dirty="0">
                <a:solidFill>
                  <a:srgbClr val="064339"/>
                </a:solidFill>
              </a:rPr>
              <a:t>m</a:t>
            </a:r>
            <a:r>
              <a:rPr lang="en-US" dirty="0">
                <a:solidFill>
                  <a:srgbClr val="064339"/>
                </a:solidFill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Gene Expression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Gene Expression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81096-6BF2-448D-B59E-652B2A73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59" y="1081157"/>
            <a:ext cx="6521785" cy="46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0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8542F-BAC2-4697-A708-D37271F5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1"/>
            <a:ext cx="9192280" cy="864488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For Bagging and RF, we generate a lot of trees, which makes it hard to interpret.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For bagged/RF regression trees, we record the total amount that the RSS is decreased due to splits over a given predictor, averaged over all B trees. A large value indicates an important predictor.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Similarly, for bagged/RF classiﬁcation trees, we add up the total amount that the Gini index is decreased by splits over a given predictor, averaged over all B trees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Variable Important Measure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EF76-CBA1-4724-8D44-CBDE3652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20" y="3766966"/>
            <a:ext cx="2964664" cy="24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Boosting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04B1B-0470-4010-B9D2-D7AA3B18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0"/>
            <a:ext cx="9192280" cy="4864115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Boosting is a general framework. We focus on decision tree here.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Unlike bagging, Boosting works in a</a:t>
            </a:r>
            <a:r>
              <a:rPr lang="en-US" dirty="0">
                <a:solidFill>
                  <a:srgbClr val="FF0000"/>
                </a:solidFill>
              </a:rPr>
              <a:t> sequential </a:t>
            </a:r>
            <a:r>
              <a:rPr lang="en-US" dirty="0">
                <a:solidFill>
                  <a:srgbClr val="064339"/>
                </a:solidFill>
              </a:rPr>
              <a:t>way: each tree is grown using information from previous grown trees.  </a:t>
            </a:r>
          </a:p>
        </p:txBody>
      </p:sp>
    </p:spTree>
    <p:extLst>
      <p:ext uri="{BB962C8B-B14F-4D97-AF65-F5344CB8AC3E}">
        <p14:creationId xmlns:p14="http://schemas.microsoft.com/office/powerpoint/2010/main" val="138686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DBD7B6-44F2-476A-87CB-8DBA43D80BA6}"/>
              </a:ext>
            </a:extLst>
          </p:cNvPr>
          <p:cNvSpPr txBox="1">
            <a:spLocks/>
          </p:cNvSpPr>
          <p:nvPr/>
        </p:nvSpPr>
        <p:spPr>
          <a:xfrm>
            <a:off x="196166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Interpretation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B8BD8-C104-42E0-927F-61BB121B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42" y="3880965"/>
            <a:ext cx="2388565" cy="23857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26615-8DD6-4C23-9088-EA77187B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3" y="825991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Year is the most important factor.</a:t>
            </a:r>
            <a:endParaRPr lang="en-US" i="1" dirty="0">
              <a:solidFill>
                <a:srgbClr val="FF0000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Given a player is less experienced, the # of hits seems to be not important.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Given p</a:t>
            </a:r>
            <a:r>
              <a:rPr lang="en-US" dirty="0">
                <a:solidFill>
                  <a:srgbClr val="064339"/>
                </a:solidFill>
              </a:rPr>
              <a:t>layer with more than 4.5 years in the league, # of hits will positively correlate with salary 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Compared with OLS and Spline?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Boosting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04B1B-0470-4010-B9D2-D7AA3B18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0"/>
            <a:ext cx="9192280" cy="4864115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Boosting is a general framework. We focus on decision tree here.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Unlike bagging, Boosting </a:t>
            </a:r>
          </a:p>
          <a:p>
            <a:pPr marL="857250" lvl="1" indent="-457200">
              <a:buAutoNum type="arabicParenR"/>
            </a:pPr>
            <a:r>
              <a:rPr lang="en-US" dirty="0">
                <a:solidFill>
                  <a:srgbClr val="064339"/>
                </a:solidFill>
              </a:rPr>
              <a:t>doesn’t uses bootstrapped data </a:t>
            </a:r>
          </a:p>
          <a:p>
            <a:pPr marL="857250" lvl="1" indent="-457200">
              <a:buAutoNum type="arabicParenR"/>
            </a:pPr>
            <a:r>
              <a:rPr lang="en-US" dirty="0">
                <a:solidFill>
                  <a:srgbClr val="064339"/>
                </a:solidFill>
              </a:rPr>
              <a:t>works in a</a:t>
            </a:r>
            <a:r>
              <a:rPr lang="en-US" dirty="0">
                <a:solidFill>
                  <a:srgbClr val="FF0000"/>
                </a:solidFill>
              </a:rPr>
              <a:t> sequential </a:t>
            </a:r>
            <a:r>
              <a:rPr lang="en-US" dirty="0">
                <a:solidFill>
                  <a:srgbClr val="064339"/>
                </a:solidFill>
              </a:rPr>
              <a:t>way: each tree is grown using information from previous grown trees. </a:t>
            </a:r>
          </a:p>
          <a:p>
            <a:pPr marL="857250" lvl="1" indent="-457200">
              <a:buAutoNum type="arabicParenR"/>
            </a:pPr>
            <a:r>
              <a:rPr lang="en-US" dirty="0">
                <a:solidFill>
                  <a:srgbClr val="064339"/>
                </a:solidFill>
              </a:rPr>
              <a:t> uses small trees.</a:t>
            </a:r>
          </a:p>
        </p:txBody>
      </p:sp>
    </p:spTree>
    <p:extLst>
      <p:ext uri="{BB962C8B-B14F-4D97-AF65-F5344CB8AC3E}">
        <p14:creationId xmlns:p14="http://schemas.microsoft.com/office/powerpoint/2010/main" val="35458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Boosting for Regression Trees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B9667-D85F-40F9-8284-F3A435C8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17" y="669093"/>
            <a:ext cx="6743455" cy="52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Idea behind Boosting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FC539-4B46-4615-8369-9E9D3182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0"/>
            <a:ext cx="9192280" cy="4864115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Boosting approach learns slowly.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Given the current model, we ﬁt a decision tree to </a:t>
            </a:r>
            <a:r>
              <a:rPr lang="en-US" dirty="0">
                <a:solidFill>
                  <a:srgbClr val="FF0000"/>
                </a:solidFill>
              </a:rPr>
              <a:t>the residuals </a:t>
            </a:r>
            <a:r>
              <a:rPr lang="en-US" dirty="0">
                <a:solidFill>
                  <a:srgbClr val="064339"/>
                </a:solidFill>
              </a:rPr>
              <a:t>from the model. We then add this new decision tree into the ﬁtted function to update the residuals.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Each of these trees can be rather small, with just a few terminal nodes, determined by the parameter </a:t>
            </a:r>
            <a:r>
              <a:rPr lang="en-US" i="1" dirty="0">
                <a:solidFill>
                  <a:srgbClr val="064339"/>
                </a:solidFill>
              </a:rPr>
              <a:t>d</a:t>
            </a:r>
            <a:r>
              <a:rPr lang="en-US" dirty="0">
                <a:solidFill>
                  <a:srgbClr val="064339"/>
                </a:solidFill>
              </a:rPr>
              <a:t> in the algorithm.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By ﬁtting small trees to the residuals, we slowly improve the model in areas where it does not perform well. The shrinkage parameter λ slows the process down even further, allowing more and diﬀerent shaped trees to attack the residuals.</a:t>
            </a:r>
          </a:p>
        </p:txBody>
      </p:sp>
    </p:spTree>
    <p:extLst>
      <p:ext uri="{BB962C8B-B14F-4D97-AF65-F5344CB8AC3E}">
        <p14:creationId xmlns:p14="http://schemas.microsoft.com/office/powerpoint/2010/main" val="16358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Tuning Parameters for Boosting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DFEB-A97B-45CC-A77D-3F4CC50B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6" y="901491"/>
            <a:ext cx="6959212" cy="48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Gene Expression Data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607EF-7A13-4AD4-AB0A-64600855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59" y="1113734"/>
            <a:ext cx="6122882" cy="43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FD061A-CDC7-456B-8C98-811E4130466B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Summary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FC539-4B46-4615-8369-9E9D3182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680" y="901490"/>
            <a:ext cx="9192280" cy="4864115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Decision trees are simple and interpretable models for regression and classiﬁcation but not very competitive.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Bagging, RF and boosting are good methods for improving the prediction accuracy of trees.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Bagging and RF work by growing many deep trees on the </a:t>
            </a:r>
            <a:r>
              <a:rPr lang="en-US" dirty="0" err="1">
                <a:solidFill>
                  <a:srgbClr val="064339"/>
                </a:solidFill>
              </a:rPr>
              <a:t>boostrapped</a:t>
            </a:r>
            <a:r>
              <a:rPr lang="en-US" dirty="0">
                <a:solidFill>
                  <a:srgbClr val="064339"/>
                </a:solidFill>
              </a:rPr>
              <a:t> data sets and then combining the predictions of the resulting ensemble of trees.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Boosting works by sequentially add </a:t>
            </a:r>
            <a:r>
              <a:rPr lang="en-US">
                <a:solidFill>
                  <a:srgbClr val="064339"/>
                </a:solidFill>
              </a:rPr>
              <a:t>small trees.  </a:t>
            </a:r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AAA69-8F35-47BD-8EBB-F98D3941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02" y="901491"/>
            <a:ext cx="9144000" cy="5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2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Terminology for Trees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4C5AA6-3151-49D7-8391-590E6727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83" y="825991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The regions </a:t>
            </a:r>
            <a:r>
              <a:rPr lang="en-US" i="1" dirty="0">
                <a:solidFill>
                  <a:srgbClr val="064339"/>
                </a:solidFill>
              </a:rPr>
              <a:t>R</a:t>
            </a:r>
            <a:r>
              <a:rPr lang="en-US" i="1" baseline="-25000" dirty="0">
                <a:solidFill>
                  <a:srgbClr val="064339"/>
                </a:solidFill>
              </a:rPr>
              <a:t>1</a:t>
            </a:r>
            <a:r>
              <a:rPr lang="en-US" i="1" dirty="0">
                <a:solidFill>
                  <a:srgbClr val="064339"/>
                </a:solidFill>
              </a:rPr>
              <a:t> , R</a:t>
            </a:r>
            <a:r>
              <a:rPr lang="en-US" i="1" baseline="-25000" dirty="0">
                <a:solidFill>
                  <a:srgbClr val="064339"/>
                </a:solidFill>
              </a:rPr>
              <a:t>2</a:t>
            </a:r>
            <a:r>
              <a:rPr lang="en-US" dirty="0">
                <a:solidFill>
                  <a:srgbClr val="064339"/>
                </a:solidFill>
              </a:rPr>
              <a:t>, and </a:t>
            </a:r>
            <a:r>
              <a:rPr lang="en-US" i="1" dirty="0">
                <a:solidFill>
                  <a:srgbClr val="064339"/>
                </a:solidFill>
              </a:rPr>
              <a:t>R</a:t>
            </a:r>
            <a:r>
              <a:rPr lang="en-US" i="1" baseline="-25000" dirty="0">
                <a:solidFill>
                  <a:srgbClr val="064339"/>
                </a:solidFill>
              </a:rPr>
              <a:t>3</a:t>
            </a:r>
            <a:r>
              <a:rPr lang="en-US" dirty="0">
                <a:solidFill>
                  <a:srgbClr val="064339"/>
                </a:solidFill>
              </a:rPr>
              <a:t> are called </a:t>
            </a:r>
            <a:r>
              <a:rPr lang="en-US" i="1" dirty="0">
                <a:solidFill>
                  <a:srgbClr val="FF0000"/>
                </a:solidFill>
              </a:rPr>
              <a:t>terminal nodes or leaves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 points along the tree where the predictor space is split are </a:t>
            </a:r>
            <a:r>
              <a:rPr lang="en-US" i="1" dirty="0">
                <a:solidFill>
                  <a:srgbClr val="FF0000"/>
                </a:solidFill>
              </a:rPr>
              <a:t>internal nodes</a:t>
            </a:r>
            <a:r>
              <a:rPr lang="en-US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 segments of the trees that connect the nodes are </a:t>
            </a:r>
            <a:r>
              <a:rPr lang="en-US" i="1" dirty="0">
                <a:solidFill>
                  <a:srgbClr val="FF0000"/>
                </a:solidFill>
              </a:rPr>
              <a:t>branches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97D7-4A2B-4A8A-B084-74A0E893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74" y="3286352"/>
            <a:ext cx="2686211" cy="2683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2F2CE-F64E-418A-B1B3-6CE35D41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48" y="3640721"/>
            <a:ext cx="3242022" cy="25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27816F-3F6B-A04B-ACE4-58DF74B0E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" r="1939"/>
          <a:stretch/>
        </p:blipFill>
        <p:spPr>
          <a:xfrm>
            <a:off x="1179094" y="1175872"/>
            <a:ext cx="6448927" cy="4506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841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Details of the Tree-Building Process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8AF53-F0BB-4984-8A60-156D8438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093"/>
            <a:ext cx="9144000" cy="37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898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45112</TotalTime>
  <Words>1538</Words>
  <Application>Microsoft Macintosh PowerPoint</Application>
  <PresentationFormat>On-screen Show (4:3)</PresentationFormat>
  <Paragraphs>231</Paragraphs>
  <Slides>55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396</cp:revision>
  <cp:lastPrinted>2010-09-08T13:46:11Z</cp:lastPrinted>
  <dcterms:created xsi:type="dcterms:W3CDTF">2015-02-19T18:04:32Z</dcterms:created>
  <dcterms:modified xsi:type="dcterms:W3CDTF">2021-11-10T21:01:31Z</dcterms:modified>
</cp:coreProperties>
</file>